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letter"/>
  <p:notesSz cx="7004050" cy="9290050"/>
  <p:defaultTextStyle>
    <a:defPPr>
      <a:defRPr lang="en-US"/>
    </a:defPPr>
    <a:lvl1pPr marL="0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3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3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9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72" algn="l" defTabSz="45714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5" indent="0" algn="ctr">
              <a:buNone/>
              <a:defRPr sz="2000"/>
            </a:lvl2pPr>
            <a:lvl3pPr marL="914409" indent="0" algn="ctr">
              <a:buNone/>
              <a:defRPr sz="1800"/>
            </a:lvl3pPr>
            <a:lvl4pPr marL="1371614" indent="0" algn="ctr">
              <a:buNone/>
              <a:defRPr sz="1600"/>
            </a:lvl4pPr>
            <a:lvl5pPr marL="1828818" indent="0" algn="ctr">
              <a:buNone/>
              <a:defRPr sz="1600"/>
            </a:lvl5pPr>
            <a:lvl6pPr marL="2286023" indent="0" algn="ctr">
              <a:buNone/>
              <a:defRPr sz="1600"/>
            </a:lvl6pPr>
            <a:lvl7pPr marL="2743227" indent="0" algn="ctr">
              <a:buNone/>
              <a:defRPr sz="1600"/>
            </a:lvl7pPr>
            <a:lvl8pPr marL="3200432" indent="0" algn="ctr">
              <a:buNone/>
              <a:defRPr sz="1600"/>
            </a:lvl8pPr>
            <a:lvl9pPr marL="365763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94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78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5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9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1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1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2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32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3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29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00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5" indent="0">
              <a:buNone/>
              <a:defRPr sz="2000" b="1"/>
            </a:lvl2pPr>
            <a:lvl3pPr marL="914409" indent="0">
              <a:buNone/>
              <a:defRPr sz="1800" b="1"/>
            </a:lvl3pPr>
            <a:lvl4pPr marL="1371614" indent="0">
              <a:buNone/>
              <a:defRPr sz="1600" b="1"/>
            </a:lvl4pPr>
            <a:lvl5pPr marL="1828818" indent="0">
              <a:buNone/>
              <a:defRPr sz="1600" b="1"/>
            </a:lvl5pPr>
            <a:lvl6pPr marL="2286023" indent="0">
              <a:buNone/>
              <a:defRPr sz="1600" b="1"/>
            </a:lvl6pPr>
            <a:lvl7pPr marL="2743227" indent="0">
              <a:buNone/>
              <a:defRPr sz="1600" b="1"/>
            </a:lvl7pPr>
            <a:lvl8pPr marL="3200432" indent="0">
              <a:buNone/>
              <a:defRPr sz="1600" b="1"/>
            </a:lvl8pPr>
            <a:lvl9pPr marL="365763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5" indent="0">
              <a:buNone/>
              <a:defRPr sz="2000" b="1"/>
            </a:lvl2pPr>
            <a:lvl3pPr marL="914409" indent="0">
              <a:buNone/>
              <a:defRPr sz="1800" b="1"/>
            </a:lvl3pPr>
            <a:lvl4pPr marL="1371614" indent="0">
              <a:buNone/>
              <a:defRPr sz="1600" b="1"/>
            </a:lvl4pPr>
            <a:lvl5pPr marL="1828818" indent="0">
              <a:buNone/>
              <a:defRPr sz="1600" b="1"/>
            </a:lvl5pPr>
            <a:lvl6pPr marL="2286023" indent="0">
              <a:buNone/>
              <a:defRPr sz="1600" b="1"/>
            </a:lvl6pPr>
            <a:lvl7pPr marL="2743227" indent="0">
              <a:buNone/>
              <a:defRPr sz="1600" b="1"/>
            </a:lvl7pPr>
            <a:lvl8pPr marL="3200432" indent="0">
              <a:buNone/>
              <a:defRPr sz="1600" b="1"/>
            </a:lvl8pPr>
            <a:lvl9pPr marL="365763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289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937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71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5" indent="0">
              <a:buNone/>
              <a:defRPr sz="1400"/>
            </a:lvl2pPr>
            <a:lvl3pPr marL="914409" indent="0">
              <a:buNone/>
              <a:defRPr sz="1200"/>
            </a:lvl3pPr>
            <a:lvl4pPr marL="1371614" indent="0">
              <a:buNone/>
              <a:defRPr sz="1000"/>
            </a:lvl4pPr>
            <a:lvl5pPr marL="1828818" indent="0">
              <a:buNone/>
              <a:defRPr sz="1000"/>
            </a:lvl5pPr>
            <a:lvl6pPr marL="2286023" indent="0">
              <a:buNone/>
              <a:defRPr sz="1000"/>
            </a:lvl6pPr>
            <a:lvl7pPr marL="2743227" indent="0">
              <a:buNone/>
              <a:defRPr sz="1000"/>
            </a:lvl7pPr>
            <a:lvl8pPr marL="3200432" indent="0">
              <a:buNone/>
              <a:defRPr sz="1000"/>
            </a:lvl8pPr>
            <a:lvl9pPr marL="365763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52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5" indent="0">
              <a:buNone/>
              <a:defRPr sz="2800"/>
            </a:lvl2pPr>
            <a:lvl3pPr marL="914409" indent="0">
              <a:buNone/>
              <a:defRPr sz="2400"/>
            </a:lvl3pPr>
            <a:lvl4pPr marL="1371614" indent="0">
              <a:buNone/>
              <a:defRPr sz="2000"/>
            </a:lvl4pPr>
            <a:lvl5pPr marL="1828818" indent="0">
              <a:buNone/>
              <a:defRPr sz="2000"/>
            </a:lvl5pPr>
            <a:lvl6pPr marL="2286023" indent="0">
              <a:buNone/>
              <a:defRPr sz="2000"/>
            </a:lvl6pPr>
            <a:lvl7pPr marL="2743227" indent="0">
              <a:buNone/>
              <a:defRPr sz="2000"/>
            </a:lvl7pPr>
            <a:lvl8pPr marL="3200432" indent="0">
              <a:buNone/>
              <a:defRPr sz="2000"/>
            </a:lvl8pPr>
            <a:lvl9pPr marL="3657637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5" indent="0">
              <a:buNone/>
              <a:defRPr sz="1400"/>
            </a:lvl2pPr>
            <a:lvl3pPr marL="914409" indent="0">
              <a:buNone/>
              <a:defRPr sz="1200"/>
            </a:lvl3pPr>
            <a:lvl4pPr marL="1371614" indent="0">
              <a:buNone/>
              <a:defRPr sz="1000"/>
            </a:lvl4pPr>
            <a:lvl5pPr marL="1828818" indent="0">
              <a:buNone/>
              <a:defRPr sz="1000"/>
            </a:lvl5pPr>
            <a:lvl6pPr marL="2286023" indent="0">
              <a:buNone/>
              <a:defRPr sz="1000"/>
            </a:lvl6pPr>
            <a:lvl7pPr marL="2743227" indent="0">
              <a:buNone/>
              <a:defRPr sz="1000"/>
            </a:lvl7pPr>
            <a:lvl8pPr marL="3200432" indent="0">
              <a:buNone/>
              <a:defRPr sz="1000"/>
            </a:lvl8pPr>
            <a:lvl9pPr marL="365763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8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32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36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510B22-4FCE-4B4D-8649-6E81265F1753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046088-3A32-4D05-9BF1-947D178E6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5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2" indent="-228602" algn="l" defTabSz="9144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7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1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16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1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25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0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34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39" indent="-228602" algn="l" defTabSz="9144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5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9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4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8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3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27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32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37" algn="l" defTabSz="9144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73F3A-2864-B36D-FAC1-1CB33F2166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66680" y="189090"/>
            <a:ext cx="5536642" cy="1686660"/>
          </a:xfrm>
        </p:spPr>
        <p:txBody>
          <a:bodyPr>
            <a:normAutofit fontScale="90000"/>
          </a:bodyPr>
          <a:lstStyle/>
          <a:p>
            <a:pPr algn="l"/>
            <a:br>
              <a:rPr lang="en-US" sz="4800" dirty="0"/>
            </a:br>
            <a:br>
              <a:rPr lang="en-US" sz="4800" dirty="0"/>
            </a:br>
            <a:r>
              <a:rPr lang="en-US" dirty="0"/>
              <a:t>Free Basil Cuttings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3AF4B3-F8FA-FFC5-F183-29CE3BB00073}"/>
              </a:ext>
            </a:extLst>
          </p:cNvPr>
          <p:cNvSpPr txBox="1"/>
          <p:nvPr/>
        </p:nvSpPr>
        <p:spPr>
          <a:xfrm>
            <a:off x="3854196" y="0"/>
            <a:ext cx="5289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For questions, please contact </a:t>
            </a:r>
            <a:r>
              <a:rPr lang="en-US" sz="1000" u="sng" dirty="0"/>
              <a:t>grahamscanlon@webster.edu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378CAF-5FDF-E167-7740-3D645F38D919}"/>
              </a:ext>
            </a:extLst>
          </p:cNvPr>
          <p:cNvSpPr txBox="1"/>
          <p:nvPr/>
        </p:nvSpPr>
        <p:spPr>
          <a:xfrm>
            <a:off x="0" y="18546"/>
            <a:ext cx="40958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Public Safety: 314-246-6911 or Ext. 6911 from any campus phone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AC7303-22B5-3CE6-611F-C2453B067A24}"/>
              </a:ext>
            </a:extLst>
          </p:cNvPr>
          <p:cNvSpPr txBox="1"/>
          <p:nvPr/>
        </p:nvSpPr>
        <p:spPr>
          <a:xfrm>
            <a:off x="3466681" y="4854405"/>
            <a:ext cx="55366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Serving</a:t>
            </a:r>
          </a:p>
          <a:p>
            <a:r>
              <a:rPr lang="en-US" dirty="0"/>
              <a:t>Basil goes well with tomato and egg dishes.  </a:t>
            </a:r>
          </a:p>
          <a:p>
            <a:r>
              <a:rPr lang="en-US" dirty="0"/>
              <a:t>Fresh basil is delicious in pizzas, pastas, and omelets.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75707C-F29F-AE4F-11D3-765855C69710}"/>
              </a:ext>
            </a:extLst>
          </p:cNvPr>
          <p:cNvSpPr txBox="1"/>
          <p:nvPr/>
        </p:nvSpPr>
        <p:spPr>
          <a:xfrm>
            <a:off x="157396" y="5745580"/>
            <a:ext cx="88655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Preserving </a:t>
            </a:r>
          </a:p>
          <a:p>
            <a:r>
              <a:rPr lang="en-US" i="1" dirty="0"/>
              <a:t>Or</a:t>
            </a:r>
            <a:r>
              <a:rPr lang="en-US" dirty="0"/>
              <a:t>, you can dehydrate basil for long-term use. </a:t>
            </a:r>
            <a:r>
              <a:rPr lang="en-US" b="0" i="0" dirty="0">
                <a:solidFill>
                  <a:schemeClr val="tx1"/>
                </a:solidFill>
                <a:effectLst/>
                <a:latin typeface="+mn-lt"/>
              </a:rPr>
              <a:t>After the basil is completely dry, store it in airtight jars in a cool, dry location.</a:t>
            </a:r>
            <a:r>
              <a:rPr lang="en-US" dirty="0"/>
              <a:t> Keep containers away from light, heat, and moisture.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95A86C-6D0E-388B-F211-C8945E1BD004}"/>
              </a:ext>
            </a:extLst>
          </p:cNvPr>
          <p:cNvSpPr txBox="1"/>
          <p:nvPr/>
        </p:nvSpPr>
        <p:spPr>
          <a:xfrm>
            <a:off x="3466681" y="3679670"/>
            <a:ext cx="55366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dirty="0">
                <a:solidFill>
                  <a:schemeClr val="tx1"/>
                </a:solidFill>
                <a:effectLst/>
                <a:latin typeface="+mn-lt"/>
              </a:rPr>
              <a:t>Washing </a:t>
            </a:r>
            <a:r>
              <a:rPr lang="en-US" sz="1400" i="1" dirty="0"/>
              <a:t>– basil cuttings are not pre-washed!</a:t>
            </a:r>
            <a:endParaRPr lang="en-US" sz="1400" i="1" dirty="0">
              <a:solidFill>
                <a:schemeClr val="tx1"/>
              </a:solidFill>
              <a:effectLst/>
              <a:latin typeface="+mn-lt"/>
            </a:endParaRPr>
          </a:p>
          <a:p>
            <a:r>
              <a:rPr lang="en-US" dirty="0"/>
              <a:t>Wash the stems and leaves in cold running water. Drain thoroughly on paper towels until completely dry.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ADF4C-B357-99A7-8F1A-3C22884C1F09}"/>
              </a:ext>
            </a:extLst>
          </p:cNvPr>
          <p:cNvSpPr txBox="1"/>
          <p:nvPr/>
        </p:nvSpPr>
        <p:spPr>
          <a:xfrm>
            <a:off x="157396" y="3780451"/>
            <a:ext cx="33289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en-US" b="1" i="0" dirty="0">
                <a:solidFill>
                  <a:schemeClr val="tx1"/>
                </a:solidFill>
                <a:effectLst/>
                <a:latin typeface="+mn-lt"/>
              </a:rPr>
              <a:t>Freezing</a:t>
            </a:r>
          </a:p>
          <a:p>
            <a:r>
              <a:rPr lang="en-US" dirty="0"/>
              <a:t>B</a:t>
            </a:r>
            <a:r>
              <a:rPr lang="en-US" b="0" i="0" dirty="0">
                <a:solidFill>
                  <a:schemeClr val="tx1"/>
                </a:solidFill>
                <a:effectLst/>
                <a:latin typeface="+mn-lt"/>
              </a:rPr>
              <a:t>lanch the leaves in boiling water for </a:t>
            </a:r>
            <a:r>
              <a:rPr lang="en-US" dirty="0"/>
              <a:t>1 minute</a:t>
            </a:r>
            <a:r>
              <a:rPr lang="en-US" b="0" i="0" dirty="0">
                <a:solidFill>
                  <a:schemeClr val="tx1"/>
                </a:solidFill>
                <a:effectLst/>
                <a:latin typeface="+mn-lt"/>
              </a:rPr>
              <a:t>, shock in ice water, drain well, package, and freeze. Use frozen basil in soups, stews, and sauces.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75829C-84B8-3BC7-D64D-91F669AC2EEC}"/>
              </a:ext>
            </a:extLst>
          </p:cNvPr>
          <p:cNvSpPr txBox="1"/>
          <p:nvPr/>
        </p:nvSpPr>
        <p:spPr>
          <a:xfrm>
            <a:off x="3466681" y="2227936"/>
            <a:ext cx="528980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Storing</a:t>
            </a:r>
          </a:p>
          <a:p>
            <a:r>
              <a:rPr lang="en-US" dirty="0"/>
              <a:t>Basil is sensitive to cold and does not store well in the refrigerator. Basil will keep for several days on the counter in a small jar of water like cut flowers.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CFCFD4C-5EC7-9E52-D3E4-F5761B521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80" y="563012"/>
            <a:ext cx="2865253" cy="286525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62A5AD6-EBEA-AA99-79AE-578AFB9D2908}"/>
              </a:ext>
            </a:extLst>
          </p:cNvPr>
          <p:cNvSpPr txBox="1"/>
          <p:nvPr/>
        </p:nvSpPr>
        <p:spPr>
          <a:xfrm>
            <a:off x="3486344" y="541766"/>
            <a:ext cx="49739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Fresh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57387F1-D2FF-7C82-1414-5374F7011AD0}"/>
              </a:ext>
            </a:extLst>
          </p:cNvPr>
          <p:cNvSpPr txBox="1"/>
          <p:nvPr/>
        </p:nvSpPr>
        <p:spPr>
          <a:xfrm>
            <a:off x="5102942" y="1691084"/>
            <a:ext cx="3049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Take the cup and the cutting!</a:t>
            </a:r>
          </a:p>
        </p:txBody>
      </p:sp>
    </p:spTree>
    <p:extLst>
      <p:ext uri="{BB962C8B-B14F-4D97-AF65-F5344CB8AC3E}">
        <p14:creationId xmlns:p14="http://schemas.microsoft.com/office/powerpoint/2010/main" val="3949711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315</TotalTime>
  <Words>194</Words>
  <Application>Microsoft Office PowerPoint</Application>
  <PresentationFormat>Letter Paper (8.5x11 in)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  Free Basil Cuttings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Graham Scanlon</dc:creator>
  <cp:lastModifiedBy>Graham Scanlon</cp:lastModifiedBy>
  <cp:revision>37</cp:revision>
  <cp:lastPrinted>2026-04-19T19:31:54Z</cp:lastPrinted>
  <dcterms:created xsi:type="dcterms:W3CDTF">2026-03-31T19:04:54Z</dcterms:created>
  <dcterms:modified xsi:type="dcterms:W3CDTF">2026-10-09T00:07:19Z</dcterms:modified>
</cp:coreProperties>
</file>