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7004050" cy="9290050"/>
  <p:defaultTextStyle>
    <a:defPPr>
      <a:defRPr lang="en-US"/>
    </a:defPPr>
    <a:lvl1pPr marL="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4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5" indent="0" algn="ctr">
              <a:buNone/>
              <a:defRPr sz="2000"/>
            </a:lvl2pPr>
            <a:lvl3pPr marL="914409" indent="0" algn="ctr">
              <a:buNone/>
              <a:defRPr sz="1800"/>
            </a:lvl3pPr>
            <a:lvl4pPr marL="1371614" indent="0" algn="ctr">
              <a:buNone/>
              <a:defRPr sz="1600"/>
            </a:lvl4pPr>
            <a:lvl5pPr marL="1828818" indent="0" algn="ctr">
              <a:buNone/>
              <a:defRPr sz="1600"/>
            </a:lvl5pPr>
            <a:lvl6pPr marL="2286023" indent="0" algn="ctr">
              <a:buNone/>
              <a:defRPr sz="1600"/>
            </a:lvl6pPr>
            <a:lvl7pPr marL="2743227" indent="0" algn="ctr">
              <a:buNone/>
              <a:defRPr sz="1600"/>
            </a:lvl7pPr>
            <a:lvl8pPr marL="3200432" indent="0" algn="ctr">
              <a:buNone/>
              <a:defRPr sz="1600"/>
            </a:lvl8pPr>
            <a:lvl9pPr marL="365763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9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7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5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1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2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3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0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4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3" indent="0">
              <a:buNone/>
              <a:defRPr sz="1600" b="1"/>
            </a:lvl6pPr>
            <a:lvl7pPr marL="2743227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4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3" indent="0">
              <a:buNone/>
              <a:defRPr sz="1600" b="1"/>
            </a:lvl6pPr>
            <a:lvl7pPr marL="2743227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8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3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7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5" indent="0">
              <a:buNone/>
              <a:defRPr sz="1400"/>
            </a:lvl2pPr>
            <a:lvl3pPr marL="914409" indent="0">
              <a:buNone/>
              <a:defRPr sz="1200"/>
            </a:lvl3pPr>
            <a:lvl4pPr marL="1371614" indent="0">
              <a:buNone/>
              <a:defRPr sz="1000"/>
            </a:lvl4pPr>
            <a:lvl5pPr marL="1828818" indent="0">
              <a:buNone/>
              <a:defRPr sz="1000"/>
            </a:lvl5pPr>
            <a:lvl6pPr marL="2286023" indent="0">
              <a:buNone/>
              <a:defRPr sz="1000"/>
            </a:lvl6pPr>
            <a:lvl7pPr marL="2743227" indent="0">
              <a:buNone/>
              <a:defRPr sz="1000"/>
            </a:lvl7pPr>
            <a:lvl8pPr marL="3200432" indent="0">
              <a:buNone/>
              <a:defRPr sz="1000"/>
            </a:lvl8pPr>
            <a:lvl9pPr marL="365763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5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5" indent="0">
              <a:buNone/>
              <a:defRPr sz="2800"/>
            </a:lvl2pPr>
            <a:lvl3pPr marL="914409" indent="0">
              <a:buNone/>
              <a:defRPr sz="2400"/>
            </a:lvl3pPr>
            <a:lvl4pPr marL="1371614" indent="0">
              <a:buNone/>
              <a:defRPr sz="2000"/>
            </a:lvl4pPr>
            <a:lvl5pPr marL="1828818" indent="0">
              <a:buNone/>
              <a:defRPr sz="2000"/>
            </a:lvl5pPr>
            <a:lvl6pPr marL="2286023" indent="0">
              <a:buNone/>
              <a:defRPr sz="2000"/>
            </a:lvl6pPr>
            <a:lvl7pPr marL="2743227" indent="0">
              <a:buNone/>
              <a:defRPr sz="2000"/>
            </a:lvl7pPr>
            <a:lvl8pPr marL="3200432" indent="0">
              <a:buNone/>
              <a:defRPr sz="2000"/>
            </a:lvl8pPr>
            <a:lvl9pPr marL="365763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5" indent="0">
              <a:buNone/>
              <a:defRPr sz="1400"/>
            </a:lvl2pPr>
            <a:lvl3pPr marL="914409" indent="0">
              <a:buNone/>
              <a:defRPr sz="1200"/>
            </a:lvl3pPr>
            <a:lvl4pPr marL="1371614" indent="0">
              <a:buNone/>
              <a:defRPr sz="1000"/>
            </a:lvl4pPr>
            <a:lvl5pPr marL="1828818" indent="0">
              <a:buNone/>
              <a:defRPr sz="1000"/>
            </a:lvl5pPr>
            <a:lvl6pPr marL="2286023" indent="0">
              <a:buNone/>
              <a:defRPr sz="1000"/>
            </a:lvl6pPr>
            <a:lvl7pPr marL="2743227" indent="0">
              <a:buNone/>
              <a:defRPr sz="1000"/>
            </a:lvl7pPr>
            <a:lvl8pPr marL="3200432" indent="0">
              <a:buNone/>
              <a:defRPr sz="1000"/>
            </a:lvl8pPr>
            <a:lvl9pPr marL="365763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8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3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7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6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25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0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34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39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5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9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4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8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3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2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32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3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3F3A-2864-B36D-FAC1-1CB33F216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7489" y="1599718"/>
            <a:ext cx="4303218" cy="168666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800" dirty="0"/>
            </a:br>
            <a:r>
              <a:rPr lang="en-US" sz="3600" dirty="0"/>
              <a:t>Harvest Your Own</a:t>
            </a:r>
            <a:br>
              <a:rPr lang="en-US" sz="4800" dirty="0"/>
            </a:br>
            <a:r>
              <a:rPr lang="en-US" sz="8000" dirty="0"/>
              <a:t>Free Basil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618414-8041-B693-2216-4559939119D1}"/>
              </a:ext>
            </a:extLst>
          </p:cNvPr>
          <p:cNvSpPr txBox="1"/>
          <p:nvPr/>
        </p:nvSpPr>
        <p:spPr>
          <a:xfrm>
            <a:off x="4173278" y="3774427"/>
            <a:ext cx="8564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200" dirty="0"/>
              <a:t>Identify the tallest stem [at least 4-6 sets of mature (large) leaves]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Identify the top 1-2 sets of mature (large leaves).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Gently pinch under the lower set of leaves you wish to harvest.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Cut 1/4 –inch above the set of leaves under the one you want to cut.</a:t>
            </a:r>
          </a:p>
          <a:p>
            <a:pPr marL="228600" indent="-228600">
              <a:buFont typeface="+mj-lt"/>
              <a:buAutoNum type="arabicPeriod"/>
            </a:pPr>
            <a:endParaRPr lang="en-US" sz="1200" dirty="0"/>
          </a:p>
          <a:p>
            <a:pPr marL="228600" indent="-228600">
              <a:buFont typeface="+mj-lt"/>
              <a:buAutoNum type="arabicPeriod"/>
            </a:pP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3AF4B3-F8FA-FFC5-F183-29CE3BB00073}"/>
              </a:ext>
            </a:extLst>
          </p:cNvPr>
          <p:cNvSpPr txBox="1"/>
          <p:nvPr/>
        </p:nvSpPr>
        <p:spPr>
          <a:xfrm>
            <a:off x="3854196" y="0"/>
            <a:ext cx="528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For questions, please contact </a:t>
            </a:r>
            <a:r>
              <a:rPr lang="en-US" sz="1000" u="sng" dirty="0"/>
              <a:t>grahamscanlon@webster.edu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378CAF-5FDF-E167-7740-3D645F38D919}"/>
              </a:ext>
            </a:extLst>
          </p:cNvPr>
          <p:cNvSpPr txBox="1"/>
          <p:nvPr/>
        </p:nvSpPr>
        <p:spPr>
          <a:xfrm>
            <a:off x="0" y="18546"/>
            <a:ext cx="4095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Public Safety: 314-246-6911 or Ext. 6911 from any campus phone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4B6778-42F0-90AF-4D90-7DAA7A07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7260"/>
            <a:ext cx="3748625" cy="2500333"/>
          </a:xfrm>
          <a:prstGeom prst="rect">
            <a:avLst/>
          </a:prstGeom>
        </p:spPr>
      </p:pic>
      <p:pic>
        <p:nvPicPr>
          <p:cNvPr id="9" name="Picture 8" descr="Propagating Basil for a Prolific Harvest - Attainable Sustainable®">
            <a:extLst>
              <a:ext uri="{FF2B5EF4-FFF2-40B4-BE49-F238E27FC236}">
                <a16:creationId xmlns:a16="http://schemas.microsoft.com/office/drawing/2014/main" id="{2E0F5A97-FF88-5CC0-5AA1-D66580BAB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8479"/>
            <a:ext cx="2140975" cy="214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11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</TotalTime>
  <Words>86</Words>
  <Application>Microsoft Office PowerPoint</Application>
  <PresentationFormat>Letter Paper (8.5x11 in)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 Harvest Your Own Free Basil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Graham Scanlon</dc:creator>
  <cp:lastModifiedBy>Graham Scanlon</cp:lastModifiedBy>
  <cp:revision>24</cp:revision>
  <cp:lastPrinted>2026-04-19T19:31:54Z</cp:lastPrinted>
  <dcterms:created xsi:type="dcterms:W3CDTF">2026-03-31T19:04:54Z</dcterms:created>
  <dcterms:modified xsi:type="dcterms:W3CDTF">2026-10-08T22:23:47Z</dcterms:modified>
</cp:coreProperties>
</file>